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customXml/item1.xml" ContentType="application/xml"/>
  <Override PartName="/customXml/itemProps1.xml" ContentType="application/vnd.openxmlformats-officedocument.customXmlProperties+xml"/>
  <Override PartName="/customXml/item2.xml" ContentType="application/xml"/>
  <Override PartName="/customXml/_rels/item3.xml.rels" ContentType="application/vnd.openxmlformats-package.relationships+xml"/>
  <Override PartName="/customXml/_rels/item2.xml.rels" ContentType="application/vnd.openxmlformats-package.relationships+xml"/>
  <Override PartName="/customXml/_rels/item1.xml.rels" ContentType="application/vnd.openxmlformats-package.relationships+xml"/>
  <Override PartName="/customXml/itemProps2.xml" ContentType="application/vnd.openxmlformats-officedocument.customXmlProperties+xml"/>
  <Override PartName="/customXml/item3.xml" ContentType="application/xml"/>
  <Override PartName="/customXml/itemProps3.xml" ContentType="application/vnd.openxmlformats-officedocument.customXml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_rels/notesSlide15.xml.rels" ContentType="application/vnd.openxmlformats-package.relationships+xml"/>
  <Override PartName="/ppt/notesSlides/_rels/notesSlide6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5.xml.rels" ContentType="application/vnd.openxmlformats-package.relationships+xml"/>
  <Override PartName="/ppt/notesSlides/_rels/notesSlide9.xml.rels" ContentType="application/vnd.openxmlformats-package.relationships+xml"/>
  <Override PartName="/ppt/notesSlides/_rels/notesSlide13.xml.rels" ContentType="application/vnd.openxmlformats-package.relationships+xml"/>
  <Override PartName="/ppt/notesSlides/_rels/notesSlide18.xml.rels" ContentType="application/vnd.openxmlformats-package.relationships+xml"/>
  <Override PartName="/ppt/notesSlides/_rels/notesSlide8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4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20.xml.rels" ContentType="application/vnd.openxmlformats-package.relationships+xml"/>
  <Override PartName="/ppt/notesSlides/_rels/notesSlide3.xml.rels" ContentType="application/vnd.openxmlformats-package.relationships+xml"/>
  <Override PartName="/ppt/notesSlides/_rels/notesSlide14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1.xml.rels" ContentType="application/vnd.openxmlformats-package.relationships+xml"/>
  <Override PartName="/ppt/notesSlides/_rels/notesSlide16.xml.rels" ContentType="application/vnd.openxmlformats-package.relationships+xml"/>
  <Override PartName="/ppt/notesSlides/_rels/notesSlide7.xml.rels" ContentType="application/vnd.openxmlformats-package.relationships+xml"/>
  <Override PartName="/ppt/notesSlides/notesSlide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7.xml" ContentType="application/vnd.openxmlformats-officedocument.presentationml.notesSlide+xml"/>
  <Override PartName="/ppt/_rels/presentation.xml.rels" ContentType="application/vnd.openxmlformats-package.relationships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media/image56.png" ContentType="image/png"/>
  <Override PartName="/ppt/media/image55.png" ContentType="image/png"/>
  <Override PartName="/ppt/media/image54.png" ContentType="image/png"/>
  <Override PartName="/ppt/media/image53.png" ContentType="image/png"/>
  <Override PartName="/ppt/media/image52.png" ContentType="image/png"/>
  <Override PartName="/ppt/media/image51.png" ContentType="image/png"/>
  <Override PartName="/ppt/media/image50.png" ContentType="image/png"/>
  <Override PartName="/ppt/media/image46.png" ContentType="image/png"/>
  <Override PartName="/ppt/media/image34.png" ContentType="image/png"/>
  <Override PartName="/ppt/media/image4.png" ContentType="image/png"/>
  <Override PartName="/ppt/media/image16.png" ContentType="image/png"/>
  <Override PartName="/ppt/media/image33.png" ContentType="image/png"/>
  <Override PartName="/ppt/media/image3.png" ContentType="image/png"/>
  <Override PartName="/ppt/media/image15.png" ContentType="image/png"/>
  <Override PartName="/ppt/media/image20.png" ContentType="image/png"/>
  <Override PartName="/ppt/media/image57.png" ContentType="image/png"/>
  <Override PartName="/ppt/media/image32.png" ContentType="image/png"/>
  <Override PartName="/ppt/media/image14.png" ContentType="image/png"/>
  <Override PartName="/ppt/media/image2.png" ContentType="image/png"/>
  <Override PartName="/ppt/media/image67.png" ContentType="image/png"/>
  <Override PartName="/ppt/media/image30.png" ContentType="image/png"/>
  <Override PartName="/ppt/media/image31.png" ContentType="image/png"/>
  <Override PartName="/ppt/media/image66.png" ContentType="image/png"/>
  <Override PartName="/ppt/media/image65.png" ContentType="image/png"/>
  <Override PartName="/ppt/media/image27.png" ContentType="image/png"/>
  <Override PartName="/ppt/media/image64.png" ContentType="image/png"/>
  <Override PartName="/ppt/media/image26.png" ContentType="image/png"/>
  <Override PartName="/ppt/media/image63.png" ContentType="image/png"/>
  <Override PartName="/ppt/media/image25.png" ContentType="image/png"/>
  <Override PartName="/ppt/media/image62.png" ContentType="image/png"/>
  <Override PartName="/ppt/media/image24.png" ContentType="image/png"/>
  <Override PartName="/ppt/media/image61.png" ContentType="image/png"/>
  <Override PartName="/ppt/media/image59.png" ContentType="image/png"/>
  <Override PartName="/ppt/media/image22.png" ContentType="image/png"/>
  <Override PartName="/ppt/media/image60.png" ContentType="image/png"/>
  <Override PartName="/ppt/media/image23.png" ContentType="image/png"/>
  <Override PartName="/ppt/media/image58.png" ContentType="image/png"/>
  <Override PartName="/ppt/media/image21.png" ContentType="image/png"/>
  <Override PartName="/ppt/media/image28.png" ContentType="image/png"/>
  <Override PartName="/ppt/media/image17.png" ContentType="image/png"/>
  <Override PartName="/ppt/media/image5.png" ContentType="image/png"/>
  <Override PartName="/ppt/media/image35.png" ContentType="image/png"/>
  <Override PartName="/ppt/media/image10.png" ContentType="image/png"/>
  <Override PartName="/ppt/media/image47.png" ContentType="image/png"/>
  <Override PartName="/ppt/media/image29.png" ContentType="image/png"/>
  <Override PartName="/ppt/media/image18.png" ContentType="image/png"/>
  <Override PartName="/ppt/media/image6.png" ContentType="image/png"/>
  <Override PartName="/ppt/media/image36.png" ContentType="image/png"/>
  <Override PartName="/ppt/media/image11.png" ContentType="image/png"/>
  <Override PartName="/ppt/media/image48.png" ContentType="image/png"/>
  <Override PartName="/ppt/media/image19.png" ContentType="image/png"/>
  <Override PartName="/ppt/media/image7.png" ContentType="image/png"/>
  <Override PartName="/ppt/media/image37.png" ContentType="image/png"/>
  <Override PartName="/ppt/media/image12.png" ContentType="image/png"/>
  <Override PartName="/ppt/media/image49.png" ContentType="image/png"/>
  <Override PartName="/ppt/media/image8.png" ContentType="image/png"/>
  <Override PartName="/ppt/media/image38.png" ContentType="image/png"/>
  <Override PartName="/ppt/media/image1.png" ContentType="image/png"/>
  <Override PartName="/ppt/media/image13.png" ContentType="image/png"/>
  <Override PartName="/ppt/media/image9.png" ContentType="image/png"/>
  <Override PartName="/ppt/media/image39.png" ContentType="image/png"/>
  <Override PartName="/ppt/media/image40.png" ContentType="image/png"/>
  <Override PartName="/ppt/media/image41.png" ContentType="image/png"/>
  <Override PartName="/ppt/media/image42.png" ContentType="image/png"/>
  <Override PartName="/ppt/media/image43.png" ContentType="image/png"/>
  <Override PartName="/ppt/media/image44.png" ContentType="image/png"/>
  <Override PartName="/ppt/media/image45.png" ContentType="image/png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3.xml.rels" ContentType="application/vnd.openxmlformats-package.relationships+xml"/>
  <Override PartName="/ppt/slides/_rels/slide16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19.xml.rels" ContentType="application/vnd.openxmlformats-package.relationships+xml"/>
  <Override PartName="/ppt/slides/_rels/slide3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7.xml.rels" ContentType="application/vnd.openxmlformats-package.relationships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12192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Click to </a:t>
            </a:r>
            <a:r>
              <a:rPr b="0" lang="pt-BR" sz="4400" spc="-1" strike="noStrike">
                <a:latin typeface="Arial"/>
              </a:rPr>
              <a:t>move </a:t>
            </a:r>
            <a:r>
              <a:rPr b="0" lang="pt-BR" sz="4400" spc="-1" strike="noStrike">
                <a:latin typeface="Arial"/>
              </a:rPr>
              <a:t>the </a:t>
            </a:r>
            <a:r>
              <a:rPr b="0" lang="pt-BR" sz="4400" spc="-1" strike="noStrike">
                <a:latin typeface="Arial"/>
              </a:rPr>
              <a:t>slide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2000" spc="-1" strike="noStrike">
                <a:latin typeface="Arial"/>
              </a:rPr>
              <a:t>Click to edit the notes format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1400" spc="-1" strike="noStrike">
                <a:latin typeface="Times New Roman"/>
              </a:rPr>
              <a:t>&lt;header&gt;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pt-BR" sz="1400" spc="-1" strike="noStrike">
                <a:latin typeface="Times New Roman"/>
              </a:rPr>
              <a:t>&lt;date/time&gt;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pt-BR" sz="1400" spc="-1" strike="noStrike">
                <a:latin typeface="Times New Roman"/>
              </a:rPr>
              <a:t>&lt;footer&gt;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1A983B01-32E7-4AD3-899D-C55DA1C93D04}" type="slidenum">
              <a:rPr b="0" lang="pt-BR" sz="1400" spc="-1" strike="noStrike">
                <a:latin typeface="Times New Roman"/>
              </a:rPr>
              <a:t>&lt;number&gt;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_rels/notesSlide15.xml.rels><?xml version="1.0" encoding="UTF-8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
</Relationships>
</file>

<file path=ppt/notesSlides/_rels/notesSlide16.xml.rels><?xml version="1.0" encoding="UTF-8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18.xml.rels><?xml version="1.0" encoding="UTF-8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18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86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918BE53D-0449-4BFB-B2E5-39E0A953E3B0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89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D2282E03-C1B7-42EC-AA83-AABD05E8ECA9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92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580D7547-2A32-45B9-A599-F76AF5BB4442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19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95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868B955C-1AA7-4423-98CD-ADA47AA56E32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98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0CF2757B-DF85-4DCC-8056-A3DFA756C653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01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26F102C9-E5C1-45EB-A064-732922AEA9B8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04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E1A29E75-B647-4816-A4B5-EFE7DCF51D67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07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1CFAE835-400F-4894-92B0-B5A809190A04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10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388B6ED4-C7AD-445F-AC52-4E3586950838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13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96730B17-3DA9-4616-95D5-1F0D284ED1EB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16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1E3AB69C-A91A-4DDC-80F3-E0A47D6E8501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1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19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08D2B78B-F7D1-48D2-85C6-811439A94607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2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22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3921D0EC-3115-4ED1-9AD5-E63AF4A18B1A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2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25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4D63722E-6E0D-4937-A337-19117CD6BA7D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28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92DE7C41-D53B-4FC3-8B3A-9B1B1A7ACCE6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3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31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BCBCB3A4-6799-45C2-B081-5EDB271BC823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3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34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CA64A216-892B-4B6B-928D-9141A20F818D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3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37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BC0B20B9-CFE2-402B-9210-65352D7CDD89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3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40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AC87A73F-E9C8-40F2-9CFF-4109747E656B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</p:spPr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43" name="Espaço Reservado para Número de Slide 3"/>
          <p:cNvSpPr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9D326F1E-6809-4D64-B204-E1AE86DD0296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Click to edit the title </a:t>
            </a:r>
            <a:r>
              <a:rPr b="0" lang="pt-BR" sz="4400" spc="-1" strike="noStrike">
                <a:latin typeface="Arial"/>
              </a:rPr>
              <a:t>text format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Click to edit the outline text format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Second Outline Level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Third Outline Level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Fourth Outline Level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Fifth Outline Level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Sixth Outline Level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Seventh Outline Level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>
            <a:alphaModFix amt="4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t-BR" sz="4400" spc="-1" strike="noStrike">
                <a:latin typeface="Arial"/>
              </a:rPr>
              <a:t>Click </a:t>
            </a:r>
            <a:r>
              <a:rPr b="0" lang="pt-BR" sz="4400" spc="-1" strike="noStrike">
                <a:latin typeface="Arial"/>
              </a:rPr>
              <a:t>to edit </a:t>
            </a:r>
            <a:r>
              <a:rPr b="0" lang="pt-BR" sz="4400" spc="-1" strike="noStrike">
                <a:latin typeface="Arial"/>
              </a:rPr>
              <a:t>the </a:t>
            </a:r>
            <a:r>
              <a:rPr b="0" lang="pt-BR" sz="4400" spc="-1" strike="noStrike">
                <a:latin typeface="Arial"/>
              </a:rPr>
              <a:t>title </a:t>
            </a:r>
            <a:r>
              <a:rPr b="0" lang="pt-BR" sz="4400" spc="-1" strike="noStrike">
                <a:latin typeface="Arial"/>
              </a:rPr>
              <a:t>text </a:t>
            </a:r>
            <a:r>
              <a:rPr b="0" lang="pt-BR" sz="4400" spc="-1" strike="noStrike">
                <a:latin typeface="Arial"/>
              </a:rPr>
              <a:t>format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Click to edit the outline text format</a:t>
            </a:r>
            <a:endParaRPr b="0" lang="pt-B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latin typeface="Arial"/>
              </a:rPr>
              <a:t>Second Outline Level</a:t>
            </a:r>
            <a:endParaRPr b="0" lang="pt-B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400" spc="-1" strike="noStrike">
                <a:latin typeface="Arial"/>
              </a:rPr>
              <a:t>Third Outline Level</a:t>
            </a:r>
            <a:endParaRPr b="0" lang="pt-B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latin typeface="Arial"/>
              </a:rPr>
              <a:t>Fourth Outline Level</a:t>
            </a:r>
            <a:endParaRPr b="0" lang="pt-B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Fifth Outline Level</a:t>
            </a:r>
            <a:endParaRPr b="0" lang="pt-B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Sixth Outline Level</a:t>
            </a:r>
            <a:endParaRPr b="0" lang="pt-B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latin typeface="Arial"/>
              </a:rPr>
              <a:t>Seventh Outline Level</a:t>
            </a:r>
            <a:endParaRPr b="0" lang="pt-B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slideLayout" Target="../slideLayouts/slideLayout13.xml"/><Relationship Id="rId7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2.png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image" Target="../media/image39.pn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42.png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6.png"/><Relationship Id="rId2" Type="http://schemas.openxmlformats.org/officeDocument/2006/relationships/image" Target="../media/image47.png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50.png"/><Relationship Id="rId2" Type="http://schemas.openxmlformats.org/officeDocument/2006/relationships/image" Target="../media/image51.png"/><Relationship Id="rId3" Type="http://schemas.openxmlformats.org/officeDocument/2006/relationships/image" Target="../media/image52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3.png"/><Relationship Id="rId2" Type="http://schemas.openxmlformats.org/officeDocument/2006/relationships/image" Target="../media/image54.png"/><Relationship Id="rId3" Type="http://schemas.openxmlformats.org/officeDocument/2006/relationships/image" Target="../media/image55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6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56.png"/><Relationship Id="rId2" Type="http://schemas.openxmlformats.org/officeDocument/2006/relationships/image" Target="../media/image57.png"/><Relationship Id="rId3" Type="http://schemas.openxmlformats.org/officeDocument/2006/relationships/image" Target="../media/image58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59.png"/><Relationship Id="rId2" Type="http://schemas.openxmlformats.org/officeDocument/2006/relationships/image" Target="../media/image60.png"/><Relationship Id="rId3" Type="http://schemas.openxmlformats.org/officeDocument/2006/relationships/image" Target="../media/image61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8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62.png"/><Relationship Id="rId2" Type="http://schemas.openxmlformats.org/officeDocument/2006/relationships/image" Target="../media/image63.png"/><Relationship Id="rId3" Type="http://schemas.openxmlformats.org/officeDocument/2006/relationships/image" Target="../media/image64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65.png"/><Relationship Id="rId2" Type="http://schemas.openxmlformats.org/officeDocument/2006/relationships/image" Target="../media/image66.png"/><Relationship Id="rId3" Type="http://schemas.openxmlformats.org/officeDocument/2006/relationships/image" Target="../media/image67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0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Imagem 2" descr="Logotipo&#10;&#10;Descrição gerada automaticamente"/>
          <p:cNvPicPr/>
          <p:nvPr/>
        </p:nvPicPr>
        <p:blipFill>
          <a:blip r:embed="rId1"/>
          <a:stretch/>
        </p:blipFill>
        <p:spPr>
          <a:xfrm>
            <a:off x="2869560" y="2197800"/>
            <a:ext cx="6451920" cy="1987560"/>
          </a:xfrm>
          <a:prstGeom prst="rect">
            <a:avLst/>
          </a:prstGeom>
          <a:ln w="0">
            <a:noFill/>
          </a:ln>
        </p:spPr>
      </p:pic>
      <p:pic>
        <p:nvPicPr>
          <p:cNvPr id="83" name="Gráfico 1_14" descr=""/>
          <p:cNvPicPr/>
          <p:nvPr/>
        </p:nvPicPr>
        <p:blipFill>
          <a:blip r:embed="rId2"/>
          <a:stretch/>
        </p:blipFill>
        <p:spPr>
          <a:xfrm>
            <a:off x="10779480" y="608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373680" y="462960"/>
            <a:ext cx="11651760" cy="5623920"/>
          </a:xfrm>
          <a:prstGeom prst="rect">
            <a:avLst/>
          </a:prstGeom>
          <a:ln w="0">
            <a:noFill/>
          </a:ln>
        </p:spPr>
      </p:pic>
      <p:pic>
        <p:nvPicPr>
          <p:cNvPr id="85" name="Imagem 4" descr="Interface gráfica do usuário&#10;&#10;Descrição gerada automaticamente"/>
          <p:cNvPicPr/>
          <p:nvPr/>
        </p:nvPicPr>
        <p:blipFill>
          <a:blip r:embed="rId2"/>
          <a:stretch/>
        </p:blipFill>
        <p:spPr>
          <a:xfrm>
            <a:off x="2611080" y="727920"/>
            <a:ext cx="7199640" cy="4510440"/>
          </a:xfrm>
          <a:prstGeom prst="rect">
            <a:avLst/>
          </a:prstGeom>
          <a:ln w="0">
            <a:noFill/>
          </a:ln>
        </p:spPr>
      </p:pic>
      <p:pic>
        <p:nvPicPr>
          <p:cNvPr id="86" name="Imagem 12" descr=""/>
          <p:cNvPicPr/>
          <p:nvPr/>
        </p:nvPicPr>
        <p:blipFill>
          <a:blip r:embed="rId3"/>
          <a:stretch/>
        </p:blipFill>
        <p:spPr>
          <a:xfrm>
            <a:off x="7069680" y="1685880"/>
            <a:ext cx="4462200" cy="4462200"/>
          </a:xfrm>
          <a:prstGeom prst="rect">
            <a:avLst/>
          </a:prstGeom>
          <a:ln w="0">
            <a:noFill/>
          </a:ln>
        </p:spPr>
      </p:pic>
      <p:pic>
        <p:nvPicPr>
          <p:cNvPr id="87" name="Imagem 2" descr="Interface gráfica do usuário, Aplicativo&#10;&#10;Descrição gerada automaticamente"/>
          <p:cNvPicPr/>
          <p:nvPr/>
        </p:nvPicPr>
        <p:blipFill>
          <a:blip r:embed="rId4"/>
          <a:stretch/>
        </p:blipFill>
        <p:spPr>
          <a:xfrm>
            <a:off x="8444880" y="2173680"/>
            <a:ext cx="1691640" cy="3495960"/>
          </a:xfrm>
          <a:prstGeom prst="rect">
            <a:avLst/>
          </a:prstGeom>
          <a:ln w="0">
            <a:noFill/>
          </a:ln>
        </p:spPr>
      </p:pic>
      <p:pic>
        <p:nvPicPr>
          <p:cNvPr id="88" name="Gráfico 1_0" descr=""/>
          <p:cNvPicPr/>
          <p:nvPr/>
        </p:nvPicPr>
        <p:blipFill>
          <a:blip r:embed="rId5"/>
          <a:stretch/>
        </p:blipFill>
        <p:spPr>
          <a:xfrm>
            <a:off x="10779480" y="608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90" name="Retângulo 2"/>
          <p:cNvSpPr/>
          <p:nvPr/>
        </p:nvSpPr>
        <p:spPr>
          <a:xfrm>
            <a:off x="0" y="19458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Configurável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91" name="Retângulo 3"/>
          <p:cNvSpPr/>
          <p:nvPr/>
        </p:nvSpPr>
        <p:spPr>
          <a:xfrm>
            <a:off x="0" y="3145680"/>
            <a:ext cx="4209120" cy="1553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Ativação de funcionalidades de acordo com necessidades de cada prefeitura / associação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92" name="Imagem 5" descr="Interface gráfica do usuário, Texto, Aplicativo, Email&#10;&#10;Descrição gerada automaticamente"/>
          <p:cNvPicPr/>
          <p:nvPr/>
        </p:nvPicPr>
        <p:blipFill>
          <a:blip r:embed="rId2"/>
          <a:stretch/>
        </p:blipFill>
        <p:spPr>
          <a:xfrm>
            <a:off x="4408200" y="783000"/>
            <a:ext cx="8579520" cy="5320080"/>
          </a:xfrm>
          <a:prstGeom prst="rect">
            <a:avLst/>
          </a:prstGeom>
          <a:ln w="0">
            <a:noFill/>
          </a:ln>
        </p:spPr>
      </p:pic>
      <p:pic>
        <p:nvPicPr>
          <p:cNvPr id="93" name="Gráfico 1_2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95" name="Retângulo 2"/>
          <p:cNvSpPr/>
          <p:nvPr/>
        </p:nvSpPr>
        <p:spPr>
          <a:xfrm>
            <a:off x="70200" y="1253880"/>
            <a:ext cx="4209120" cy="1735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Perfis de Acesso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96" name="Retângulo 3"/>
          <p:cNvSpPr/>
          <p:nvPr/>
        </p:nvSpPr>
        <p:spPr>
          <a:xfrm>
            <a:off x="0" y="3145680"/>
            <a:ext cx="4209120" cy="118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Controle de acesso aos dados do sistema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97" name="Imagem 6" descr="Interface gráfica do usuário, Texto, Aplicativo, Word, Email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74720"/>
            <a:ext cx="8565480" cy="5307840"/>
          </a:xfrm>
          <a:prstGeom prst="rect">
            <a:avLst/>
          </a:prstGeom>
          <a:ln w="0">
            <a:noFill/>
          </a:ln>
        </p:spPr>
      </p:pic>
      <p:pic>
        <p:nvPicPr>
          <p:cNvPr id="98" name="Gráfico 1_3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00" name="Retângulo 2"/>
          <p:cNvSpPr/>
          <p:nvPr/>
        </p:nvSpPr>
        <p:spPr>
          <a:xfrm>
            <a:off x="26280" y="176184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Usuários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01" name="Retângulo 3"/>
          <p:cNvSpPr/>
          <p:nvPr/>
        </p:nvSpPr>
        <p:spPr>
          <a:xfrm>
            <a:off x="0" y="3145680"/>
            <a:ext cx="4209120" cy="118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Cadastro e associação aos perfis de acesso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02" name="Imagem 5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77960"/>
            <a:ext cx="8549280" cy="5327640"/>
          </a:xfrm>
          <a:prstGeom prst="rect">
            <a:avLst/>
          </a:prstGeom>
          <a:ln w="0">
            <a:noFill/>
          </a:ln>
        </p:spPr>
      </p:pic>
      <p:pic>
        <p:nvPicPr>
          <p:cNvPr id="103" name="Gráfico 1_4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05" name="Retângulo 2"/>
          <p:cNvSpPr/>
          <p:nvPr/>
        </p:nvSpPr>
        <p:spPr>
          <a:xfrm>
            <a:off x="26280" y="189324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Auditoria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06" name="Retângulo 3"/>
          <p:cNvSpPr/>
          <p:nvPr/>
        </p:nvSpPr>
        <p:spPr>
          <a:xfrm>
            <a:off x="0" y="3145680"/>
            <a:ext cx="4209120" cy="1553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Todos os cadastros são versionados, fornecendo informação de quem alterou e quando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07" name="Imagem 5" descr="Interface gráfica do usuário, Aplicativo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77600"/>
            <a:ext cx="8536680" cy="5316840"/>
          </a:xfrm>
          <a:prstGeom prst="rect">
            <a:avLst/>
          </a:prstGeom>
          <a:ln w="0">
            <a:noFill/>
          </a:ln>
        </p:spPr>
      </p:pic>
      <p:pic>
        <p:nvPicPr>
          <p:cNvPr id="108" name="Gráfico 1_5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pic>
        <p:nvPicPr>
          <p:cNvPr id="110" name="Imagem 2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61400"/>
            <a:ext cx="8532000" cy="5334840"/>
          </a:xfrm>
          <a:prstGeom prst="rect">
            <a:avLst/>
          </a:prstGeom>
          <a:ln w="0">
            <a:noFill/>
          </a:ln>
        </p:spPr>
      </p:pic>
      <p:sp>
        <p:nvSpPr>
          <p:cNvPr id="111" name="Retângulo 2"/>
          <p:cNvSpPr/>
          <p:nvPr/>
        </p:nvSpPr>
        <p:spPr>
          <a:xfrm>
            <a:off x="0" y="19458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12" name="Retângulo 3"/>
          <p:cNvSpPr/>
          <p:nvPr/>
        </p:nvSpPr>
        <p:spPr>
          <a:xfrm>
            <a:off x="0" y="3145680"/>
            <a:ext cx="4209120" cy="118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Cadastro com versionamento e acesso a versões antigas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13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4484160" y="761040"/>
            <a:ext cx="606600" cy="288720"/>
          </a:xfrm>
          <a:prstGeom prst="rect">
            <a:avLst/>
          </a:prstGeom>
          <a:ln w="0">
            <a:noFill/>
          </a:ln>
        </p:spPr>
      </p:pic>
      <p:pic>
        <p:nvPicPr>
          <p:cNvPr id="114" name="Gráfico 1_8" descr=""/>
          <p:cNvPicPr/>
          <p:nvPr/>
        </p:nvPicPr>
        <p:blipFill>
          <a:blip r:embed="rId4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16" name="Retângulo 7"/>
          <p:cNvSpPr/>
          <p:nvPr/>
        </p:nvSpPr>
        <p:spPr>
          <a:xfrm>
            <a:off x="0" y="19458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17" name="Retângulo 9"/>
          <p:cNvSpPr/>
          <p:nvPr/>
        </p:nvSpPr>
        <p:spPr>
          <a:xfrm>
            <a:off x="0" y="31456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Busca simplificada de composições / insumos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18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35200" y="780120"/>
            <a:ext cx="8532000" cy="5314320"/>
          </a:xfrm>
          <a:prstGeom prst="rect">
            <a:avLst/>
          </a:prstGeom>
          <a:ln w="0">
            <a:noFill/>
          </a:ln>
        </p:spPr>
      </p:pic>
      <p:pic>
        <p:nvPicPr>
          <p:cNvPr id="119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4484160" y="775440"/>
            <a:ext cx="606600" cy="288720"/>
          </a:xfrm>
          <a:prstGeom prst="rect">
            <a:avLst/>
          </a:prstGeom>
          <a:ln w="0">
            <a:noFill/>
          </a:ln>
        </p:spPr>
      </p:pic>
      <p:pic>
        <p:nvPicPr>
          <p:cNvPr id="120" name="Gráfico 1_9" descr=""/>
          <p:cNvPicPr/>
          <p:nvPr/>
        </p:nvPicPr>
        <p:blipFill>
          <a:blip r:embed="rId4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22" name="Retângulo 7"/>
          <p:cNvSpPr/>
          <p:nvPr/>
        </p:nvSpPr>
        <p:spPr>
          <a:xfrm>
            <a:off x="0" y="19458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23" name="Retângulo 9"/>
          <p:cNvSpPr/>
          <p:nvPr/>
        </p:nvSpPr>
        <p:spPr>
          <a:xfrm>
            <a:off x="0" y="31456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Busca de composições / insumos com filtros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24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75080"/>
            <a:ext cx="8549280" cy="5316120"/>
          </a:xfrm>
          <a:prstGeom prst="rect">
            <a:avLst/>
          </a:prstGeom>
          <a:ln w="0">
            <a:noFill/>
          </a:ln>
        </p:spPr>
      </p:pic>
      <p:pic>
        <p:nvPicPr>
          <p:cNvPr id="125" name="Gráfico 1_10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27" name="Retângulo 7"/>
          <p:cNvSpPr/>
          <p:nvPr/>
        </p:nvSpPr>
        <p:spPr>
          <a:xfrm>
            <a:off x="0" y="19458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28" name="Retângulo 9"/>
          <p:cNvSpPr/>
          <p:nvPr/>
        </p:nvSpPr>
        <p:spPr>
          <a:xfrm>
            <a:off x="0" y="31456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Cadastro de BDI com referência aos valores do TCU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29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70040"/>
            <a:ext cx="8549280" cy="5334840"/>
          </a:xfrm>
          <a:prstGeom prst="rect">
            <a:avLst/>
          </a:prstGeom>
          <a:ln w="0">
            <a:noFill/>
          </a:ln>
        </p:spPr>
      </p:pic>
      <p:pic>
        <p:nvPicPr>
          <p:cNvPr id="130" name="Gráfico 1_12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32" name="Retângulo 7"/>
          <p:cNvSpPr/>
          <p:nvPr/>
        </p:nvSpPr>
        <p:spPr>
          <a:xfrm>
            <a:off x="0" y="19458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33" name="Retângulo 9"/>
          <p:cNvSpPr/>
          <p:nvPr/>
        </p:nvSpPr>
        <p:spPr>
          <a:xfrm>
            <a:off x="0" y="31456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Atualização de itens para mês de referência escolhido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34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35200" y="770760"/>
            <a:ext cx="8532000" cy="5324400"/>
          </a:xfrm>
          <a:prstGeom prst="rect">
            <a:avLst/>
          </a:prstGeom>
          <a:ln w="0">
            <a:noFill/>
          </a:ln>
        </p:spPr>
      </p:pic>
      <p:pic>
        <p:nvPicPr>
          <p:cNvPr id="135" name="Gráfico 1_13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-3568680" y="435960"/>
            <a:ext cx="13845240" cy="6682680"/>
          </a:xfrm>
          <a:prstGeom prst="rect">
            <a:avLst/>
          </a:prstGeom>
          <a:ln w="0">
            <a:noFill/>
          </a:ln>
        </p:spPr>
      </p:pic>
      <p:pic>
        <p:nvPicPr>
          <p:cNvPr id="137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-925200" y="749160"/>
            <a:ext cx="8584560" cy="5350320"/>
          </a:xfrm>
          <a:prstGeom prst="rect">
            <a:avLst/>
          </a:prstGeom>
          <a:ln w="0">
            <a:noFill/>
          </a:ln>
        </p:spPr>
      </p:pic>
      <p:sp>
        <p:nvSpPr>
          <p:cNvPr id="138" name="Retângulo 6"/>
          <p:cNvSpPr/>
          <p:nvPr/>
        </p:nvSpPr>
        <p:spPr>
          <a:xfrm>
            <a:off x="7969320" y="21996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39" name="Retângulo 8"/>
          <p:cNvSpPr/>
          <p:nvPr/>
        </p:nvSpPr>
        <p:spPr>
          <a:xfrm>
            <a:off x="7969320" y="33994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Escolha de desoneração e modo de arredondamento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40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-950760" y="761040"/>
            <a:ext cx="606600" cy="288720"/>
          </a:xfrm>
          <a:prstGeom prst="rect">
            <a:avLst/>
          </a:prstGeom>
          <a:ln w="0">
            <a:noFill/>
          </a:ln>
        </p:spPr>
      </p:pic>
      <p:pic>
        <p:nvPicPr>
          <p:cNvPr id="141" name="Gráfico 1_1" descr=""/>
          <p:cNvPicPr/>
          <p:nvPr/>
        </p:nvPicPr>
        <p:blipFill>
          <a:blip r:embed="rId4"/>
          <a:stretch/>
        </p:blipFill>
        <p:spPr>
          <a:xfrm>
            <a:off x="10779480" y="608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-3559680" y="435960"/>
            <a:ext cx="13845240" cy="6682680"/>
          </a:xfrm>
          <a:prstGeom prst="rect">
            <a:avLst/>
          </a:prstGeom>
          <a:ln w="0">
            <a:noFill/>
          </a:ln>
        </p:spPr>
      </p:pic>
      <p:pic>
        <p:nvPicPr>
          <p:cNvPr id="143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-916200" y="769320"/>
            <a:ext cx="8584560" cy="5327640"/>
          </a:xfrm>
          <a:prstGeom prst="rect">
            <a:avLst/>
          </a:prstGeom>
          <a:ln w="0">
            <a:noFill/>
          </a:ln>
        </p:spPr>
      </p:pic>
      <p:sp>
        <p:nvSpPr>
          <p:cNvPr id="144" name="Retângulo 8"/>
          <p:cNvSpPr/>
          <p:nvPr/>
        </p:nvSpPr>
        <p:spPr>
          <a:xfrm>
            <a:off x="8037000" y="201744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45" name="Retângulo 11"/>
          <p:cNvSpPr/>
          <p:nvPr/>
        </p:nvSpPr>
        <p:spPr>
          <a:xfrm>
            <a:off x="8037000" y="3217320"/>
            <a:ext cx="4209120" cy="45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Relatórios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46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-950760" y="789840"/>
            <a:ext cx="606600" cy="288720"/>
          </a:xfrm>
          <a:prstGeom prst="rect">
            <a:avLst/>
          </a:prstGeom>
          <a:ln w="0">
            <a:noFill/>
          </a:ln>
        </p:spPr>
      </p:pic>
      <p:pic>
        <p:nvPicPr>
          <p:cNvPr id="147" name="Gráfico 1_15" descr=""/>
          <p:cNvPicPr/>
          <p:nvPr/>
        </p:nvPicPr>
        <p:blipFill>
          <a:blip r:embed="rId4"/>
          <a:stretch/>
        </p:blipFill>
        <p:spPr>
          <a:xfrm>
            <a:off x="10779480" y="608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-3559680" y="435960"/>
            <a:ext cx="13845240" cy="6682680"/>
          </a:xfrm>
          <a:prstGeom prst="rect">
            <a:avLst/>
          </a:prstGeom>
          <a:ln w="0">
            <a:noFill/>
          </a:ln>
        </p:spPr>
      </p:pic>
      <p:pic>
        <p:nvPicPr>
          <p:cNvPr id="149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-907560" y="752400"/>
            <a:ext cx="8549280" cy="5352120"/>
          </a:xfrm>
          <a:prstGeom prst="rect">
            <a:avLst/>
          </a:prstGeom>
          <a:ln w="0">
            <a:noFill/>
          </a:ln>
        </p:spPr>
      </p:pic>
      <p:sp>
        <p:nvSpPr>
          <p:cNvPr id="150" name="Retângulo 8"/>
          <p:cNvSpPr/>
          <p:nvPr/>
        </p:nvSpPr>
        <p:spPr>
          <a:xfrm>
            <a:off x="7921800" y="191700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51" name="Retângulo 11"/>
          <p:cNvSpPr/>
          <p:nvPr/>
        </p:nvSpPr>
        <p:spPr>
          <a:xfrm>
            <a:off x="7921800" y="3116880"/>
            <a:ext cx="4209120" cy="118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Exportação de relatórios em seis formatos distintos: PDF, HTML, XLS, XLSX, DOCX, CSV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52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-950760" y="761040"/>
            <a:ext cx="606600" cy="288720"/>
          </a:xfrm>
          <a:prstGeom prst="rect">
            <a:avLst/>
          </a:prstGeom>
          <a:ln w="0">
            <a:noFill/>
          </a:ln>
        </p:spPr>
      </p:pic>
      <p:pic>
        <p:nvPicPr>
          <p:cNvPr id="153" name="Gráfico 1_16" descr=""/>
          <p:cNvPicPr/>
          <p:nvPr/>
        </p:nvPicPr>
        <p:blipFill>
          <a:blip r:embed="rId4"/>
          <a:stretch/>
        </p:blipFill>
        <p:spPr>
          <a:xfrm>
            <a:off x="10779480" y="608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55" name="Retângulo 7"/>
          <p:cNvSpPr/>
          <p:nvPr/>
        </p:nvSpPr>
        <p:spPr>
          <a:xfrm>
            <a:off x="96480" y="192816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Composições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56" name="Retângulo 9"/>
          <p:cNvSpPr/>
          <p:nvPr/>
        </p:nvSpPr>
        <p:spPr>
          <a:xfrm>
            <a:off x="0" y="31456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Criação de composição própria a partir de tabelas oficiais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57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40160"/>
            <a:ext cx="8549280" cy="5359320"/>
          </a:xfrm>
          <a:prstGeom prst="rect">
            <a:avLst/>
          </a:prstGeom>
          <a:ln w="0">
            <a:noFill/>
          </a:ln>
        </p:spPr>
      </p:pic>
      <p:pic>
        <p:nvPicPr>
          <p:cNvPr id="158" name="Gráfico 1_17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60" name="Retângulo 7"/>
          <p:cNvSpPr/>
          <p:nvPr/>
        </p:nvSpPr>
        <p:spPr>
          <a:xfrm>
            <a:off x="96480" y="192816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Composições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61" name="Retângulo 9"/>
          <p:cNvSpPr/>
          <p:nvPr/>
        </p:nvSpPr>
        <p:spPr>
          <a:xfrm>
            <a:off x="0" y="3145680"/>
            <a:ext cx="4209120" cy="821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Criação de composição própria a partir de tabelas oficiais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62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801360"/>
            <a:ext cx="8549280" cy="5289840"/>
          </a:xfrm>
          <a:prstGeom prst="rect">
            <a:avLst/>
          </a:prstGeom>
          <a:ln w="0">
            <a:noFill/>
          </a:ln>
        </p:spPr>
      </p:pic>
      <p:pic>
        <p:nvPicPr>
          <p:cNvPr id="163" name="Gráfico 1_18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65" name="Retângulo 7"/>
          <p:cNvSpPr/>
          <p:nvPr/>
        </p:nvSpPr>
        <p:spPr>
          <a:xfrm>
            <a:off x="96480" y="1928160"/>
            <a:ext cx="4209120" cy="912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Cotações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66" name="Retângulo 9"/>
          <p:cNvSpPr/>
          <p:nvPr/>
        </p:nvSpPr>
        <p:spPr>
          <a:xfrm>
            <a:off x="0" y="3145680"/>
            <a:ext cx="4209120" cy="118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Criação de cotações com cadastro de fornecedores e anexos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67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55280"/>
            <a:ext cx="8566920" cy="5338080"/>
          </a:xfrm>
          <a:prstGeom prst="rect">
            <a:avLst/>
          </a:prstGeom>
          <a:ln w="0">
            <a:noFill/>
          </a:ln>
        </p:spPr>
      </p:pic>
      <p:pic>
        <p:nvPicPr>
          <p:cNvPr id="168" name="Gráfico 1_19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70" name="Retângulo 7"/>
          <p:cNvSpPr/>
          <p:nvPr/>
        </p:nvSpPr>
        <p:spPr>
          <a:xfrm>
            <a:off x="-4320" y="1295640"/>
            <a:ext cx="420912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Diário de Obra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71" name="Retângulo 9"/>
          <p:cNvSpPr/>
          <p:nvPr/>
        </p:nvSpPr>
        <p:spPr>
          <a:xfrm>
            <a:off x="0" y="3145680"/>
            <a:ext cx="42091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Empreiteiras podem preencher diretamente no sistema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72" name="Imagem 3" descr="Interface gráfica do usuário, Tabela&#10;&#10;Descrição gerada automaticamente"/>
          <p:cNvPicPr/>
          <p:nvPr/>
        </p:nvPicPr>
        <p:blipFill>
          <a:blip r:embed="rId2"/>
          <a:stretch/>
        </p:blipFill>
        <p:spPr>
          <a:xfrm>
            <a:off x="4408200" y="772560"/>
            <a:ext cx="8565480" cy="5311800"/>
          </a:xfrm>
          <a:prstGeom prst="rect">
            <a:avLst/>
          </a:prstGeom>
          <a:ln w="0">
            <a:noFill/>
          </a:ln>
        </p:spPr>
      </p:pic>
      <p:pic>
        <p:nvPicPr>
          <p:cNvPr id="173" name="Gráfico 1_20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75" name="Retângulo 7"/>
          <p:cNvSpPr/>
          <p:nvPr/>
        </p:nvSpPr>
        <p:spPr>
          <a:xfrm>
            <a:off x="96480" y="1540080"/>
            <a:ext cx="420912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Portal</a:t>
            </a:r>
            <a:endParaRPr b="0" lang="pt-BR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Transparência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76" name="Retângulo 9"/>
          <p:cNvSpPr/>
          <p:nvPr/>
        </p:nvSpPr>
        <p:spPr>
          <a:xfrm>
            <a:off x="100800" y="3418920"/>
            <a:ext cx="42091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Disponibilização em tempo real dos dados das obras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77" name="Imagem 4" descr="Mapa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91280"/>
            <a:ext cx="8536680" cy="5303880"/>
          </a:xfrm>
          <a:prstGeom prst="rect">
            <a:avLst/>
          </a:prstGeom>
          <a:ln w="0">
            <a:noFill/>
          </a:ln>
        </p:spPr>
      </p:pic>
      <p:pic>
        <p:nvPicPr>
          <p:cNvPr id="178" name="Gráfico 1_21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240" cy="6682680"/>
          </a:xfrm>
          <a:prstGeom prst="rect">
            <a:avLst/>
          </a:prstGeom>
          <a:ln w="0">
            <a:noFill/>
          </a:ln>
        </p:spPr>
      </p:pic>
      <p:sp>
        <p:nvSpPr>
          <p:cNvPr id="180" name="Retângulo 7"/>
          <p:cNvSpPr/>
          <p:nvPr/>
        </p:nvSpPr>
        <p:spPr>
          <a:xfrm>
            <a:off x="96480" y="1540080"/>
            <a:ext cx="420912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Portal</a:t>
            </a:r>
            <a:endParaRPr b="0" lang="pt-BR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  <a:ea typeface="DejaVu Sans"/>
              </a:rPr>
              <a:t>Transparência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81" name="Retângulo 9"/>
          <p:cNvSpPr/>
          <p:nvPr/>
        </p:nvSpPr>
        <p:spPr>
          <a:xfrm>
            <a:off x="100800" y="3418920"/>
            <a:ext cx="420912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Disponibilização em tempo real dos dados das obras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82" name="Imagem 3" descr=""/>
          <p:cNvPicPr/>
          <p:nvPr/>
        </p:nvPicPr>
        <p:blipFill>
          <a:blip r:embed="rId2"/>
          <a:stretch/>
        </p:blipFill>
        <p:spPr>
          <a:xfrm>
            <a:off x="4422600" y="796320"/>
            <a:ext cx="8536680" cy="5307840"/>
          </a:xfrm>
          <a:prstGeom prst="rect">
            <a:avLst/>
          </a:prstGeom>
          <a:ln w="0">
            <a:noFill/>
          </a:ln>
        </p:spPr>
      </p:pic>
      <p:pic>
        <p:nvPicPr>
          <p:cNvPr id="183" name="Gráfico 1_22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280" cy="319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92e40"/>
      </a:dk2>
      <a:lt2>
        <a:srgbClr val="ebf3f8"/>
      </a:lt2>
      <a:accent1>
        <a:srgbClr val="192e40"/>
      </a:accent1>
      <a:accent2>
        <a:srgbClr val="ffc479"/>
      </a:accent2>
      <a:accent3>
        <a:srgbClr val="ff9179"/>
      </a:accent3>
      <a:accent4>
        <a:srgbClr val="192e40"/>
      </a:accent4>
      <a:accent5>
        <a:srgbClr val="cbd9e2"/>
      </a:accent5>
      <a:accent6>
        <a:srgbClr val="ffc479"/>
      </a:accent6>
      <a:hlink>
        <a:srgbClr val="192e40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92e40"/>
      </a:dk2>
      <a:lt2>
        <a:srgbClr val="ebf3f8"/>
      </a:lt2>
      <a:accent1>
        <a:srgbClr val="192e40"/>
      </a:accent1>
      <a:accent2>
        <a:srgbClr val="ffc479"/>
      </a:accent2>
      <a:accent3>
        <a:srgbClr val="ff9179"/>
      </a:accent3>
      <a:accent4>
        <a:srgbClr val="192e40"/>
      </a:accent4>
      <a:accent5>
        <a:srgbClr val="cbd9e2"/>
      </a:accent5>
      <a:accent6>
        <a:srgbClr val="ffc479"/>
      </a:accent6>
      <a:hlink>
        <a:srgbClr val="192e40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e802c8ef-7e9a-4feb-a5c8-9d05746fcfcb">2019-09-17T19:16:09+00:00</dat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1232BD5CE5A5A4096349CC73660A52A" ma:contentTypeVersion="14" ma:contentTypeDescription="Crie um novo documento." ma:contentTypeScope="" ma:versionID="b9ca81471d6ecf833a194d01bb2b172e">
  <xsd:schema xmlns:xsd="http://www.w3.org/2001/XMLSchema" xmlns:xs="http://www.w3.org/2001/XMLSchema" xmlns:p="http://schemas.microsoft.com/office/2006/metadata/properties" xmlns:ns2="e802c8ef-7e9a-4feb-a5c8-9d05746fcfcb" xmlns:ns3="33a2b032-5e01-4ec0-b726-135940aca79a" targetNamespace="http://schemas.microsoft.com/office/2006/metadata/properties" ma:root="true" ma:fieldsID="af7a88bc51234f875d1d8357d33184f4" ns2:_="" ns3:_="">
    <xsd:import namespace="e802c8ef-7e9a-4feb-a5c8-9d05746fcfcb"/>
    <xsd:import namespace="33a2b032-5e01-4ec0-b726-135940aca7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dat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02c8ef-7e9a-4feb-a5c8-9d05746fcf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date" ma:index="18" nillable="true" ma:displayName="date" ma:default="[today]" ma:format="DateTime" ma:internalName="date">
      <xsd:simpleType>
        <xsd:restriction base="dms:DateTime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a2b032-5e01-4ec0-b726-135940aca79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44489B-9E88-4993-A1F1-0B5D261489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9E3B28-CB8E-4053-99E6-4BF5D057B510}">
  <ds:schemaRefs>
    <ds:schemaRef ds:uri="e802c8ef-7e9a-4feb-a5c8-9d05746fcfcb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93D0570-779D-4A14-8540-BE5C7404D0DA}">
  <ds:schemaRefs>
    <ds:schemaRef ds:uri="33a2b032-5e01-4ec0-b726-135940aca79a"/>
    <ds:schemaRef ds:uri="e802c8ef-7e9a-4feb-a5c8-9d05746fcfc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Application>LibreOffice/7.1.2.2$Linux_X86_64 LibreOffice_project/8a45595d069ef5570103caea1b71cc9d82b2aae4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2019-09-26T12:53:34Z</dcterms:created>
  <dc:creator>Gilsoni Lunardi Albino</dc:creator>
  <dc:description/>
  <dc:language>pt-BR</dc:language>
  <cp:lastModifiedBy/>
  <dcterms:modified xsi:type="dcterms:W3CDTF">2022-06-01T08:35:36Z</dcterms:modified>
  <cp:revision>126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0x01010001232BD5CE5A5A4096349CC73660A52A</vt:lpwstr>
  </property>
  <property fmtid="{D5CDD505-2E9C-101B-9397-08002B2CF9AE}" pid="3" name="Notes">
    <vt:i4>32</vt:i4>
  </property>
  <property fmtid="{D5CDD505-2E9C-101B-9397-08002B2CF9AE}" pid="4" name="PresentationFormat">
    <vt:lpwstr>Widescreen</vt:lpwstr>
  </property>
  <property fmtid="{D5CDD505-2E9C-101B-9397-08002B2CF9AE}" pid="5" name="Slides">
    <vt:i4>32</vt:i4>
  </property>
</Properties>
</file>